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281" r:id="rId2"/>
    <p:sldId id="353" r:id="rId3"/>
    <p:sldId id="312" r:id="rId4"/>
    <p:sldId id="335" r:id="rId5"/>
    <p:sldId id="435" r:id="rId6"/>
    <p:sldId id="438" r:id="rId7"/>
    <p:sldId id="436" r:id="rId8"/>
    <p:sldId id="437" r:id="rId9"/>
    <p:sldId id="375" r:id="rId10"/>
    <p:sldId id="431" r:id="rId11"/>
    <p:sldId id="367" r:id="rId12"/>
    <p:sldId id="368" r:id="rId13"/>
    <p:sldId id="369" r:id="rId14"/>
    <p:sldId id="371" r:id="rId15"/>
    <p:sldId id="373" r:id="rId16"/>
    <p:sldId id="370" r:id="rId17"/>
    <p:sldId id="282" r:id="rId18"/>
    <p:sldId id="372" r:id="rId19"/>
    <p:sldId id="366" r:id="rId20"/>
    <p:sldId id="336" r:id="rId21"/>
    <p:sldId id="337" r:id="rId22"/>
    <p:sldId id="338" r:id="rId23"/>
    <p:sldId id="339" r:id="rId24"/>
    <p:sldId id="340" r:id="rId25"/>
    <p:sldId id="374" r:id="rId26"/>
    <p:sldId id="447" r:id="rId27"/>
    <p:sldId id="445" r:id="rId28"/>
    <p:sldId id="341" r:id="rId29"/>
    <p:sldId id="376" r:id="rId30"/>
    <p:sldId id="344" r:id="rId31"/>
    <p:sldId id="345" r:id="rId32"/>
    <p:sldId id="347" r:id="rId33"/>
    <p:sldId id="363" r:id="rId34"/>
    <p:sldId id="446" r:id="rId35"/>
    <p:sldId id="364" r:id="rId36"/>
    <p:sldId id="351" r:id="rId37"/>
    <p:sldId id="362" r:id="rId38"/>
    <p:sldId id="348" r:id="rId39"/>
    <p:sldId id="444" r:id="rId40"/>
    <p:sldId id="342" r:id="rId41"/>
    <p:sldId id="343" r:id="rId42"/>
    <p:sldId id="439" r:id="rId43"/>
    <p:sldId id="440" r:id="rId44"/>
    <p:sldId id="441" r:id="rId45"/>
    <p:sldId id="442" r:id="rId46"/>
    <p:sldId id="357" r:id="rId47"/>
    <p:sldId id="358" r:id="rId48"/>
    <p:sldId id="443" r:id="rId49"/>
    <p:sldId id="430" r:id="rId5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6600"/>
    <a:srgbClr val="BC8F00"/>
    <a:srgbClr val="F2ED1F"/>
    <a:srgbClr val="FF0000"/>
    <a:srgbClr val="FF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5" autoAdjust="0"/>
    <p:restoredTop sz="94706" autoAdjust="0"/>
  </p:normalViewPr>
  <p:slideViewPr>
    <p:cSldViewPr>
      <p:cViewPr>
        <p:scale>
          <a:sx n="75" d="100"/>
          <a:sy n="75" d="100"/>
        </p:scale>
        <p:origin x="-200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01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906FDC5-D528-4253-AEA4-5DE7A3EC5E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845A2-2306-4FC9-9F18-E34CB98552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3A24-8922-46AE-9909-1AE20749A1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76CF-AD9C-4737-B97A-FFE1FEDE93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3DBD7-0CE6-4DEB-A3A8-65081ADCF6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48A5-A0EB-4BE9-9778-FC1490A9F1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B6FBA-D6E6-42AE-9AC7-A562888FB3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6A81-7684-4F21-9822-691B1B0523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AD828-3447-4654-A08E-1784A7D8B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6B1BD-19B4-40B8-8DD2-D2AFFED60F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0C278-0F4F-420B-92BD-A94E5555FE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D183-6F52-4047-B4A0-F2771463FB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B5DCAA1-05BF-46DF-B9AA-42B96C5254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10-10 Šárecký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088" y="1844675"/>
            <a:ext cx="5916612" cy="3960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2073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200" b="1">
                <a:solidFill>
                  <a:schemeClr val="bg1"/>
                </a:solidFill>
              </a:rPr>
              <a:t>Revitalizace potoků</a:t>
            </a:r>
          </a:p>
        </p:txBody>
      </p:sp>
      <p:pic>
        <p:nvPicPr>
          <p:cNvPr id="2052" name="Picture 6" descr="Prah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6021388"/>
            <a:ext cx="649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5411788" y="6021388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539750" y="60213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Ing. Jiří Karnecki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127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9773" b="4773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229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3048" b="11577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Přímá spojovací čára 8"/>
          <p:cNvCxnSpPr>
            <a:endCxn id="14" idx="0"/>
          </p:cNvCxnSpPr>
          <p:nvPr/>
        </p:nvCxnSpPr>
        <p:spPr>
          <a:xfrm flipV="1">
            <a:off x="0" y="3416300"/>
            <a:ext cx="3390900" cy="44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297" name="TextovéPole 22"/>
          <p:cNvSpPr txBox="1">
            <a:spLocks noChangeArrowheads="1"/>
          </p:cNvSpPr>
          <p:nvPr/>
        </p:nvSpPr>
        <p:spPr bwMode="auto">
          <a:xfrm>
            <a:off x="611188" y="2997200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Původní trasa potoka</a:t>
            </a:r>
          </a:p>
        </p:txBody>
      </p:sp>
      <p:sp>
        <p:nvSpPr>
          <p:cNvPr id="14" name="Volný tvar 13"/>
          <p:cNvSpPr/>
          <p:nvPr/>
        </p:nvSpPr>
        <p:spPr>
          <a:xfrm>
            <a:off x="38100" y="3416300"/>
            <a:ext cx="6710363" cy="1376363"/>
          </a:xfrm>
          <a:custGeom>
            <a:avLst/>
            <a:gdLst>
              <a:gd name="connsiteX0" fmla="*/ 3352800 w 6709833"/>
              <a:gd name="connsiteY0" fmla="*/ 0 h 1375833"/>
              <a:gd name="connsiteX1" fmla="*/ 3111500 w 6709833"/>
              <a:gd name="connsiteY1" fmla="*/ 76200 h 1375833"/>
              <a:gd name="connsiteX2" fmla="*/ 3175000 w 6709833"/>
              <a:gd name="connsiteY2" fmla="*/ 177800 h 1375833"/>
              <a:gd name="connsiteX3" fmla="*/ 3479800 w 6709833"/>
              <a:gd name="connsiteY3" fmla="*/ 215900 h 1375833"/>
              <a:gd name="connsiteX4" fmla="*/ 4406900 w 6709833"/>
              <a:gd name="connsiteY4" fmla="*/ 292100 h 1375833"/>
              <a:gd name="connsiteX5" fmla="*/ 5422900 w 6709833"/>
              <a:gd name="connsiteY5" fmla="*/ 368300 h 1375833"/>
              <a:gd name="connsiteX6" fmla="*/ 6273800 w 6709833"/>
              <a:gd name="connsiteY6" fmla="*/ 419100 h 1375833"/>
              <a:gd name="connsiteX7" fmla="*/ 6642100 w 6709833"/>
              <a:gd name="connsiteY7" fmla="*/ 482600 h 1375833"/>
              <a:gd name="connsiteX8" fmla="*/ 6578600 w 6709833"/>
              <a:gd name="connsiteY8" fmla="*/ 622300 h 1375833"/>
              <a:gd name="connsiteX9" fmla="*/ 5854700 w 6709833"/>
              <a:gd name="connsiteY9" fmla="*/ 622300 h 1375833"/>
              <a:gd name="connsiteX10" fmla="*/ 4940300 w 6709833"/>
              <a:gd name="connsiteY10" fmla="*/ 635000 h 1375833"/>
              <a:gd name="connsiteX11" fmla="*/ 3797300 w 6709833"/>
              <a:gd name="connsiteY11" fmla="*/ 774700 h 1375833"/>
              <a:gd name="connsiteX12" fmla="*/ 2971800 w 6709833"/>
              <a:gd name="connsiteY12" fmla="*/ 1016000 h 1375833"/>
              <a:gd name="connsiteX13" fmla="*/ 2476500 w 6709833"/>
              <a:gd name="connsiteY13" fmla="*/ 1206500 h 1375833"/>
              <a:gd name="connsiteX14" fmla="*/ 2019300 w 6709833"/>
              <a:gd name="connsiteY14" fmla="*/ 1346200 h 1375833"/>
              <a:gd name="connsiteX15" fmla="*/ 1384300 w 6709833"/>
              <a:gd name="connsiteY15" fmla="*/ 1371600 h 1375833"/>
              <a:gd name="connsiteX16" fmla="*/ 850900 w 6709833"/>
              <a:gd name="connsiteY16" fmla="*/ 1320800 h 1375833"/>
              <a:gd name="connsiteX17" fmla="*/ 469900 w 6709833"/>
              <a:gd name="connsiteY17" fmla="*/ 1168400 h 1375833"/>
              <a:gd name="connsiteX18" fmla="*/ 0 w 6709833"/>
              <a:gd name="connsiteY18" fmla="*/ 1092200 h 137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09833" h="1375833">
                <a:moveTo>
                  <a:pt x="3352800" y="0"/>
                </a:moveTo>
                <a:cubicBezTo>
                  <a:pt x="3246966" y="23283"/>
                  <a:pt x="3141133" y="46567"/>
                  <a:pt x="3111500" y="76200"/>
                </a:cubicBezTo>
                <a:cubicBezTo>
                  <a:pt x="3081867" y="105833"/>
                  <a:pt x="3113617" y="154517"/>
                  <a:pt x="3175000" y="177800"/>
                </a:cubicBezTo>
                <a:cubicBezTo>
                  <a:pt x="3236383" y="201083"/>
                  <a:pt x="3274483" y="196850"/>
                  <a:pt x="3479800" y="215900"/>
                </a:cubicBezTo>
                <a:cubicBezTo>
                  <a:pt x="3685117" y="234950"/>
                  <a:pt x="4406900" y="292100"/>
                  <a:pt x="4406900" y="292100"/>
                </a:cubicBezTo>
                <a:lnTo>
                  <a:pt x="5422900" y="368300"/>
                </a:lnTo>
                <a:cubicBezTo>
                  <a:pt x="5734050" y="389467"/>
                  <a:pt x="6070600" y="400050"/>
                  <a:pt x="6273800" y="419100"/>
                </a:cubicBezTo>
                <a:cubicBezTo>
                  <a:pt x="6477000" y="438150"/>
                  <a:pt x="6591300" y="448733"/>
                  <a:pt x="6642100" y="482600"/>
                </a:cubicBezTo>
                <a:cubicBezTo>
                  <a:pt x="6692900" y="516467"/>
                  <a:pt x="6709833" y="599017"/>
                  <a:pt x="6578600" y="622300"/>
                </a:cubicBezTo>
                <a:cubicBezTo>
                  <a:pt x="6447367" y="645583"/>
                  <a:pt x="5854700" y="622300"/>
                  <a:pt x="5854700" y="622300"/>
                </a:cubicBezTo>
                <a:lnTo>
                  <a:pt x="4940300" y="635000"/>
                </a:lnTo>
                <a:cubicBezTo>
                  <a:pt x="4597400" y="660400"/>
                  <a:pt x="4125383" y="711200"/>
                  <a:pt x="3797300" y="774700"/>
                </a:cubicBezTo>
                <a:cubicBezTo>
                  <a:pt x="3469217" y="838200"/>
                  <a:pt x="3191933" y="944033"/>
                  <a:pt x="2971800" y="1016000"/>
                </a:cubicBezTo>
                <a:cubicBezTo>
                  <a:pt x="2751667" y="1087967"/>
                  <a:pt x="2635250" y="1151467"/>
                  <a:pt x="2476500" y="1206500"/>
                </a:cubicBezTo>
                <a:cubicBezTo>
                  <a:pt x="2317750" y="1261533"/>
                  <a:pt x="2201333" y="1318683"/>
                  <a:pt x="2019300" y="1346200"/>
                </a:cubicBezTo>
                <a:cubicBezTo>
                  <a:pt x="1837267" y="1373717"/>
                  <a:pt x="1579033" y="1375833"/>
                  <a:pt x="1384300" y="1371600"/>
                </a:cubicBezTo>
                <a:cubicBezTo>
                  <a:pt x="1189567" y="1367367"/>
                  <a:pt x="1003300" y="1354667"/>
                  <a:pt x="850900" y="1320800"/>
                </a:cubicBezTo>
                <a:cubicBezTo>
                  <a:pt x="698500" y="1286933"/>
                  <a:pt x="611717" y="1206500"/>
                  <a:pt x="469900" y="1168400"/>
                </a:cubicBezTo>
                <a:cubicBezTo>
                  <a:pt x="328083" y="1130300"/>
                  <a:pt x="164041" y="1111250"/>
                  <a:pt x="0" y="1092200"/>
                </a:cubicBezTo>
              </a:path>
            </a:pathLst>
          </a:cu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9" name="TextovéPole 22"/>
          <p:cNvSpPr txBox="1">
            <a:spLocks noChangeArrowheads="1"/>
          </p:cNvSpPr>
          <p:nvPr/>
        </p:nvSpPr>
        <p:spPr bwMode="auto">
          <a:xfrm>
            <a:off x="3851275" y="4221163"/>
            <a:ext cx="172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Nově navržená trasa potoka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3317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l="2140" t="1210" r="858" b="2421"/>
          <a:stretch>
            <a:fillRect/>
          </a:stretch>
        </p:blipFill>
        <p:spPr bwMode="auto">
          <a:xfrm>
            <a:off x="539750" y="1125538"/>
            <a:ext cx="8135938" cy="573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434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7081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 povodeň 2013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536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2667" b="3082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 povodeň 2013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639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5608" b="10140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Žežulka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741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7961" b="7787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446405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Základní charakteristiky revitalizací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Zlatnice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nové koryto 650 m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440 m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nových tůních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plocha revitalizace 1,65 ha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0,67 ha sekaných ploch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843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koryto_botic_rev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57338"/>
            <a:ext cx="3636963" cy="4608512"/>
          </a:xfrm>
          <a:prstGeom prst="rect">
            <a:avLst/>
          </a:prstGeom>
          <a:noFill/>
          <a:ln w="1587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Zlatnice 1965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151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4325" y="1700213"/>
            <a:ext cx="343535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Zlatnice 2012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946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0524" b="15152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10-10 Šárecký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72575" cy="515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2073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200" b="1">
                <a:solidFill>
                  <a:schemeClr val="bg1"/>
                </a:solidFill>
              </a:rPr>
              <a:t>Revitalizace Litovicko-Šáreckého potoka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Zlatnice 2012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048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5749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2533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l="1720" t="2431" r="1082" b="3233"/>
          <a:stretch>
            <a:fillRect/>
          </a:stretch>
        </p:blipFill>
        <p:spPr bwMode="auto">
          <a:xfrm>
            <a:off x="395288" y="1071563"/>
            <a:ext cx="8424862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Zlatnice – brodový úsek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355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7081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Zlatnice - tůně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458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b="24149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Zlatnice - tůně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560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5366"/>
          <a:stretch>
            <a:fillRect/>
          </a:stretch>
        </p:blipFill>
        <p:spPr bwMode="auto">
          <a:xfrm>
            <a:off x="0" y="1698699"/>
            <a:ext cx="9144000" cy="515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Zlatnice povodeň 2013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663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9138" b="6611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1700808"/>
            <a:ext cx="3723955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Zlatnice </a:t>
            </a:r>
            <a:r>
              <a:rPr lang="cs-CZ" sz="2400" dirty="0" smtClean="0">
                <a:solidFill>
                  <a:schemeClr val="bg1"/>
                </a:solidFill>
              </a:rPr>
              <a:t>jaro </a:t>
            </a:r>
            <a:r>
              <a:rPr lang="cs-CZ" sz="2400" dirty="0">
                <a:solidFill>
                  <a:schemeClr val="bg1"/>
                </a:solidFill>
              </a:rPr>
              <a:t>2015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765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344727"/>
            <a:ext cx="9144000" cy="251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74091" y="1772816"/>
            <a:ext cx="3769909" cy="251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1772816"/>
            <a:ext cx="3769909" cy="251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Zlatnice management 2015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765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5250" b="18500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8677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288" y="1066800"/>
            <a:ext cx="817245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446405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Základní charakteristiky revitalizací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Jenerálka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nové koryto 117 m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568 m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nových tůních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plocha revitalizace 1,47 ha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0,76 ha sekaných ploch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2970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koryto_botic_rev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57338"/>
            <a:ext cx="3636963" cy="4608512"/>
          </a:xfrm>
          <a:prstGeom prst="rect">
            <a:avLst/>
          </a:prstGeom>
          <a:noFill/>
          <a:ln w="1587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Litomyšl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10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l="2753" t="11270" r="3313" b="3763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Elipsa 12"/>
          <p:cNvSpPr/>
          <p:nvPr/>
        </p:nvSpPr>
        <p:spPr>
          <a:xfrm>
            <a:off x="6516688" y="3429000"/>
            <a:ext cx="5762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5292725" y="3644900"/>
            <a:ext cx="57467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06" name="TextovéPole 14"/>
          <p:cNvSpPr txBox="1">
            <a:spLocks noChangeArrowheads="1"/>
          </p:cNvSpPr>
          <p:nvPr/>
        </p:nvSpPr>
        <p:spPr bwMode="auto">
          <a:xfrm>
            <a:off x="7812088" y="3141663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Žežulka</a:t>
            </a:r>
          </a:p>
        </p:txBody>
      </p:sp>
      <p:sp>
        <p:nvSpPr>
          <p:cNvPr id="4107" name="TextovéPole 15"/>
          <p:cNvSpPr txBox="1">
            <a:spLocks noChangeArrowheads="1"/>
          </p:cNvSpPr>
          <p:nvPr/>
        </p:nvSpPr>
        <p:spPr bwMode="auto">
          <a:xfrm>
            <a:off x="4932363" y="327501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Jenerálka</a:t>
            </a:r>
          </a:p>
        </p:txBody>
      </p:sp>
      <p:sp>
        <p:nvSpPr>
          <p:cNvPr id="12" name="Elipsa 11"/>
          <p:cNvSpPr/>
          <p:nvPr/>
        </p:nvSpPr>
        <p:spPr>
          <a:xfrm>
            <a:off x="7812088" y="2565400"/>
            <a:ext cx="5762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09" name="TextovéPole 14"/>
          <p:cNvSpPr txBox="1">
            <a:spLocks noChangeArrowheads="1"/>
          </p:cNvSpPr>
          <p:nvPr/>
        </p:nvSpPr>
        <p:spPr bwMode="auto">
          <a:xfrm>
            <a:off x="6516688" y="3997325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Zlatnice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Jenerálka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072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5029" b="19596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Přímá spojovací čára 7"/>
          <p:cNvCxnSpPr/>
          <p:nvPr/>
        </p:nvCxnSpPr>
        <p:spPr>
          <a:xfrm flipH="1" flipV="1">
            <a:off x="5614988" y="3500438"/>
            <a:ext cx="3349625" cy="1873250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729" name="TextovéPole 22"/>
          <p:cNvSpPr txBox="1">
            <a:spLocks noChangeArrowheads="1"/>
          </p:cNvSpPr>
          <p:nvPr/>
        </p:nvSpPr>
        <p:spPr bwMode="auto">
          <a:xfrm>
            <a:off x="5219700" y="4149725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Trasa potoka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1749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l="1125" t="930" r="1125" b="3260"/>
          <a:stretch>
            <a:fillRect/>
          </a:stretch>
        </p:blipFill>
        <p:spPr bwMode="auto">
          <a:xfrm>
            <a:off x="468313" y="1112838"/>
            <a:ext cx="8280400" cy="574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Jenerálka – výstavba koryt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277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Jenerálka 2013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379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7081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bg1"/>
                </a:solidFill>
              </a:rPr>
              <a:t>Lokalita </a:t>
            </a:r>
            <a:r>
              <a:rPr lang="cs-CZ" sz="2400" dirty="0" smtClean="0">
                <a:solidFill>
                  <a:schemeClr val="bg1"/>
                </a:solidFill>
              </a:rPr>
              <a:t>Jenerálka 2015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379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1588" b="3080"/>
          <a:stretch>
            <a:fillRect/>
          </a:stretch>
        </p:blipFill>
        <p:spPr bwMode="auto">
          <a:xfrm>
            <a:off x="0" y="1656184"/>
            <a:ext cx="9144000" cy="520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Jenerálka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482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8278" b="6356"/>
          <a:stretch>
            <a:fillRect/>
          </a:stretch>
        </p:blipFill>
        <p:spPr bwMode="auto">
          <a:xfrm>
            <a:off x="0" y="1654075"/>
            <a:ext cx="9144000" cy="520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5845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288" y="1073150"/>
            <a:ext cx="8172450" cy="577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Jenerálka 2013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687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b="16022"/>
          <a:stretch>
            <a:fillRect/>
          </a:stretch>
        </p:blipFill>
        <p:spPr bwMode="auto">
          <a:xfrm>
            <a:off x="0" y="1717675"/>
            <a:ext cx="9144000" cy="514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Jenerálka 2014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789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5750" b="9051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Jenerálka 2015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891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14219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Původní vzhled lokalit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512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rcRect t="9773" b="4773"/>
          <a:stretch>
            <a:fillRect/>
          </a:stretch>
        </p:blipFill>
        <p:spPr bwMode="auto">
          <a:xfrm>
            <a:off x="0" y="4221163"/>
            <a:ext cx="4759325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rcRect t="13048" b="11577"/>
          <a:stretch>
            <a:fillRect/>
          </a:stretch>
        </p:blipFill>
        <p:spPr bwMode="auto">
          <a:xfrm>
            <a:off x="4572000" y="4221163"/>
            <a:ext cx="4572000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rcRect t="15749"/>
          <a:stretch>
            <a:fillRect/>
          </a:stretch>
        </p:blipFill>
        <p:spPr bwMode="auto">
          <a:xfrm>
            <a:off x="0" y="1628775"/>
            <a:ext cx="4595813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rcRect t="5029" b="19596"/>
          <a:stretch>
            <a:fillRect/>
          </a:stretch>
        </p:blipFill>
        <p:spPr bwMode="auto">
          <a:xfrm>
            <a:off x="4548188" y="1628775"/>
            <a:ext cx="4595812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39941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338" y="1196975"/>
            <a:ext cx="3563937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7338" y="4184650"/>
            <a:ext cx="3563937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292725" y="4184650"/>
            <a:ext cx="3563938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92725" y="1196975"/>
            <a:ext cx="3563938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6" name="TextovéPole 14"/>
          <p:cNvSpPr txBox="1">
            <a:spLocks noChangeArrowheads="1"/>
          </p:cNvSpPr>
          <p:nvPr/>
        </p:nvSpPr>
        <p:spPr bwMode="auto">
          <a:xfrm>
            <a:off x="468313" y="12684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Rozrazil potoční</a:t>
            </a:r>
          </a:p>
        </p:txBody>
      </p:sp>
      <p:sp>
        <p:nvSpPr>
          <p:cNvPr id="39947" name="Obdélník 15"/>
          <p:cNvSpPr>
            <a:spLocks noChangeArrowheads="1"/>
          </p:cNvSpPr>
          <p:nvPr/>
        </p:nvSpPr>
        <p:spPr bwMode="auto">
          <a:xfrm>
            <a:off x="468313" y="6372225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Kohoutek luční</a:t>
            </a:r>
            <a:endParaRPr lang="cs-CZ"/>
          </a:p>
        </p:txBody>
      </p:sp>
      <p:sp>
        <p:nvSpPr>
          <p:cNvPr id="39948" name="Obdélník 16"/>
          <p:cNvSpPr>
            <a:spLocks noChangeArrowheads="1"/>
          </p:cNvSpPr>
          <p:nvPr/>
        </p:nvSpPr>
        <p:spPr bwMode="auto">
          <a:xfrm>
            <a:off x="6659563" y="6372225"/>
            <a:ext cx="194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Parožnatky</a:t>
            </a:r>
          </a:p>
        </p:txBody>
      </p:sp>
      <p:sp>
        <p:nvSpPr>
          <p:cNvPr id="39949" name="Obdélník 17"/>
          <p:cNvSpPr>
            <a:spLocks noChangeArrowheads="1"/>
          </p:cNvSpPr>
          <p:nvPr/>
        </p:nvSpPr>
        <p:spPr bwMode="auto">
          <a:xfrm>
            <a:off x="6659563" y="1341438"/>
            <a:ext cx="194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Potočnice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0965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338" y="1196975"/>
            <a:ext cx="3563937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7338" y="4184650"/>
            <a:ext cx="3563937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292725" y="4184650"/>
            <a:ext cx="3563938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92725" y="1196975"/>
            <a:ext cx="3563938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0" name="TextovéPole 14"/>
          <p:cNvSpPr txBox="1">
            <a:spLocks noChangeArrowheads="1"/>
          </p:cNvSpPr>
          <p:nvPr/>
        </p:nvSpPr>
        <p:spPr bwMode="auto">
          <a:xfrm>
            <a:off x="395288" y="3429000"/>
            <a:ext cx="1633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Vážka ploská</a:t>
            </a:r>
          </a:p>
        </p:txBody>
      </p:sp>
      <p:sp>
        <p:nvSpPr>
          <p:cNvPr id="40971" name="Obdélník 15"/>
          <p:cNvSpPr>
            <a:spLocks noChangeArrowheads="1"/>
          </p:cNvSpPr>
          <p:nvPr/>
        </p:nvSpPr>
        <p:spPr bwMode="auto">
          <a:xfrm>
            <a:off x="468313" y="6372225"/>
            <a:ext cx="2519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Pomněnka bahenní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40972" name="Obdélník 16"/>
          <p:cNvSpPr>
            <a:spLocks noChangeArrowheads="1"/>
          </p:cNvSpPr>
          <p:nvPr/>
        </p:nvSpPr>
        <p:spPr bwMode="auto">
          <a:xfrm>
            <a:off x="6659563" y="6372225"/>
            <a:ext cx="194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Pulci</a:t>
            </a:r>
          </a:p>
        </p:txBody>
      </p:sp>
      <p:sp>
        <p:nvSpPr>
          <p:cNvPr id="40973" name="Obdélník 17"/>
          <p:cNvSpPr>
            <a:spLocks noChangeArrowheads="1"/>
          </p:cNvSpPr>
          <p:nvPr/>
        </p:nvSpPr>
        <p:spPr bwMode="auto">
          <a:xfrm>
            <a:off x="6659563" y="1341438"/>
            <a:ext cx="194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Ostřice trsnatá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2804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Entomologický průzkum 2014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Jenerálka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54 druhů – 4 měkkýši, 2 korýši, 3 jepice, 9 vážky, 22 ploštice, 5 potápníci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dva druhy v Červeném seznamu – ploštice </a:t>
            </a:r>
            <a:r>
              <a:rPr lang="cs-CZ" i="1">
                <a:solidFill>
                  <a:schemeClr val="bg1"/>
                </a:solidFill>
              </a:rPr>
              <a:t>himacerus major</a:t>
            </a:r>
            <a:r>
              <a:rPr lang="cs-CZ">
                <a:solidFill>
                  <a:schemeClr val="bg1"/>
                </a:solidFill>
              </a:rPr>
              <a:t> a šídlatka hnědá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cs-CZ">
                <a:solidFill>
                  <a:schemeClr val="bg1"/>
                </a:solidFill>
              </a:rPr>
              <a:t>Zlatnice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67 druhů – 8 měkkýši, 1 korýši, 3 jepice, 11 vážky, 11 rovnokřídlí, 26 ploštice, 7 potápníci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jeden druh v Červeném seznamu – šídlatka hnědá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199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3013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875" y="1074738"/>
            <a:ext cx="8170863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5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Zlatnice - výskyt obojživelníků jaro 2013</a:t>
            </a:r>
          </a:p>
        </p:txBody>
      </p:sp>
      <p:sp>
        <p:nvSpPr>
          <p:cNvPr id="43016" name="TextovéPole 12"/>
          <p:cNvSpPr txBox="1">
            <a:spLocks noChangeArrowheads="1"/>
          </p:cNvSpPr>
          <p:nvPr/>
        </p:nvSpPr>
        <p:spPr bwMode="auto">
          <a:xfrm>
            <a:off x="6084888" y="1989138"/>
            <a:ext cx="2055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pulci - nižší stovky</a:t>
            </a:r>
          </a:p>
        </p:txBody>
      </p:sp>
      <p:sp>
        <p:nvSpPr>
          <p:cNvPr id="43017" name="TextovéPole 13"/>
          <p:cNvSpPr txBox="1">
            <a:spLocks noChangeArrowheads="1"/>
          </p:cNvSpPr>
          <p:nvPr/>
        </p:nvSpPr>
        <p:spPr bwMode="auto">
          <a:xfrm>
            <a:off x="5003800" y="5661025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pulci - nižší stovky</a:t>
            </a:r>
          </a:p>
        </p:txBody>
      </p:sp>
      <p:pic>
        <p:nvPicPr>
          <p:cNvPr id="14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4213" y="1644650"/>
            <a:ext cx="1535112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lipsa 14"/>
          <p:cNvSpPr/>
          <p:nvPr/>
        </p:nvSpPr>
        <p:spPr>
          <a:xfrm>
            <a:off x="2339975" y="1989138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5508625" y="2349500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5508625" y="2708275"/>
            <a:ext cx="142875" cy="144463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716463" y="5300663"/>
            <a:ext cx="142875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500563" y="5589588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4037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875" y="1074738"/>
            <a:ext cx="8170863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Zlatnice - výskyt obojživelníků  2014</a:t>
            </a:r>
          </a:p>
        </p:txBody>
      </p:sp>
      <p:pic>
        <p:nvPicPr>
          <p:cNvPr id="14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rcRect r="10876"/>
          <a:stretch>
            <a:fillRect/>
          </a:stretch>
        </p:blipFill>
        <p:spPr bwMode="auto">
          <a:xfrm>
            <a:off x="755650" y="1628775"/>
            <a:ext cx="1368425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lipsa 14"/>
          <p:cNvSpPr/>
          <p:nvPr/>
        </p:nvSpPr>
        <p:spPr>
          <a:xfrm>
            <a:off x="2339975" y="1989138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5508625" y="2349500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5076825" y="4941888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716463" y="5300663"/>
            <a:ext cx="142875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500563" y="5589588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5292725" y="4724400"/>
            <a:ext cx="142875" cy="144463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047" name="TextovéPole 12"/>
          <p:cNvSpPr txBox="1">
            <a:spLocks noChangeArrowheads="1"/>
          </p:cNvSpPr>
          <p:nvPr/>
        </p:nvSpPr>
        <p:spPr bwMode="auto">
          <a:xfrm>
            <a:off x="6084888" y="1989138"/>
            <a:ext cx="1927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1 ks</a:t>
            </a:r>
          </a:p>
        </p:txBody>
      </p:sp>
      <p:sp>
        <p:nvSpPr>
          <p:cNvPr id="44048" name="TextovéPole 15"/>
          <p:cNvSpPr txBox="1">
            <a:spLocks noChangeArrowheads="1"/>
          </p:cNvSpPr>
          <p:nvPr/>
        </p:nvSpPr>
        <p:spPr bwMode="auto">
          <a:xfrm>
            <a:off x="5580063" y="4076700"/>
            <a:ext cx="1928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snůšky</a:t>
            </a:r>
          </a:p>
        </p:txBody>
      </p:sp>
      <p:sp>
        <p:nvSpPr>
          <p:cNvPr id="44049" name="TextovéPole 16"/>
          <p:cNvSpPr txBox="1">
            <a:spLocks noChangeArrowheads="1"/>
          </p:cNvSpPr>
          <p:nvPr/>
        </p:nvSpPr>
        <p:spPr bwMode="auto">
          <a:xfrm>
            <a:off x="5003800" y="5445125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snůšky</a:t>
            </a:r>
          </a:p>
        </p:txBody>
      </p:sp>
      <p:pic>
        <p:nvPicPr>
          <p:cNvPr id="27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2000" y="2708275"/>
            <a:ext cx="1377950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Elipsa 27"/>
          <p:cNvSpPr/>
          <p:nvPr/>
        </p:nvSpPr>
        <p:spPr>
          <a:xfrm>
            <a:off x="2339975" y="3068638"/>
            <a:ext cx="215900" cy="2159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725" y="4581525"/>
            <a:ext cx="142875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5076825" y="4797425"/>
            <a:ext cx="142875" cy="144463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054" name="TextovéPole 15"/>
          <p:cNvSpPr txBox="1">
            <a:spLocks noChangeArrowheads="1"/>
          </p:cNvSpPr>
          <p:nvPr/>
        </p:nvSpPr>
        <p:spPr bwMode="auto">
          <a:xfrm>
            <a:off x="5580063" y="4797425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skřehotavý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5061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875" y="1052513"/>
            <a:ext cx="8170863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63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Zlatnice - výskyt obojživelníků  2015</a:t>
            </a:r>
          </a:p>
        </p:txBody>
      </p:sp>
      <p:pic>
        <p:nvPicPr>
          <p:cNvPr id="14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rcRect r="10876"/>
          <a:stretch>
            <a:fillRect/>
          </a:stretch>
        </p:blipFill>
        <p:spPr bwMode="auto">
          <a:xfrm>
            <a:off x="755650" y="1628775"/>
            <a:ext cx="1368425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lipsa 14"/>
          <p:cNvSpPr/>
          <p:nvPr/>
        </p:nvSpPr>
        <p:spPr>
          <a:xfrm>
            <a:off x="2339975" y="1989138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5076825" y="4941888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716463" y="5300663"/>
            <a:ext cx="142875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500563" y="5589588"/>
            <a:ext cx="142875" cy="142875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5292725" y="4724400"/>
            <a:ext cx="142875" cy="144463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70" name="TextovéPole 15"/>
          <p:cNvSpPr txBox="1">
            <a:spLocks noChangeArrowheads="1"/>
          </p:cNvSpPr>
          <p:nvPr/>
        </p:nvSpPr>
        <p:spPr bwMode="auto">
          <a:xfrm>
            <a:off x="5580063" y="4076700"/>
            <a:ext cx="1928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snůšky</a:t>
            </a:r>
          </a:p>
        </p:txBody>
      </p:sp>
      <p:sp>
        <p:nvSpPr>
          <p:cNvPr id="45071" name="TextovéPole 16"/>
          <p:cNvSpPr txBox="1">
            <a:spLocks noChangeArrowheads="1"/>
          </p:cNvSpPr>
          <p:nvPr/>
        </p:nvSpPr>
        <p:spPr bwMode="auto">
          <a:xfrm>
            <a:off x="5003800" y="5445125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snůšky</a:t>
            </a:r>
          </a:p>
        </p:txBody>
      </p:sp>
      <p:pic>
        <p:nvPicPr>
          <p:cNvPr id="27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2000" y="2708275"/>
            <a:ext cx="1377950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Elipsa 27"/>
          <p:cNvSpPr/>
          <p:nvPr/>
        </p:nvSpPr>
        <p:spPr>
          <a:xfrm>
            <a:off x="2339975" y="3068638"/>
            <a:ext cx="215900" cy="2159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725" y="4581525"/>
            <a:ext cx="142875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5076825" y="4797425"/>
            <a:ext cx="142875" cy="144463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76" name="TextovéPole 15"/>
          <p:cNvSpPr txBox="1">
            <a:spLocks noChangeArrowheads="1"/>
          </p:cNvSpPr>
          <p:nvPr/>
        </p:nvSpPr>
        <p:spPr bwMode="auto">
          <a:xfrm>
            <a:off x="5940425" y="256540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skřehotavý</a:t>
            </a:r>
          </a:p>
        </p:txBody>
      </p:sp>
      <p:pic>
        <p:nvPicPr>
          <p:cNvPr id="23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650" y="3816350"/>
            <a:ext cx="1376363" cy="922338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Elipsa 31"/>
          <p:cNvSpPr/>
          <p:nvPr/>
        </p:nvSpPr>
        <p:spPr>
          <a:xfrm>
            <a:off x="2332038" y="4149725"/>
            <a:ext cx="217487" cy="21590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Elipsa 33"/>
          <p:cNvSpPr/>
          <p:nvPr/>
        </p:nvSpPr>
        <p:spPr>
          <a:xfrm>
            <a:off x="5076825" y="5084763"/>
            <a:ext cx="142875" cy="144462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5580063" y="2636838"/>
            <a:ext cx="142875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81" name="TextovéPole 15"/>
          <p:cNvSpPr txBox="1">
            <a:spLocks noChangeArrowheads="1"/>
          </p:cNvSpPr>
          <p:nvPr/>
        </p:nvSpPr>
        <p:spPr bwMode="auto">
          <a:xfrm>
            <a:off x="5292725" y="4941888"/>
            <a:ext cx="1658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Kuňka obecná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6085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875" y="1074738"/>
            <a:ext cx="8170863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7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Jenerálka - výskyt obojživelníků jaro 2013</a:t>
            </a:r>
          </a:p>
        </p:txBody>
      </p:sp>
      <p:sp>
        <p:nvSpPr>
          <p:cNvPr id="46088" name="TextovéPole 12"/>
          <p:cNvSpPr txBox="1">
            <a:spLocks noChangeArrowheads="1"/>
          </p:cNvSpPr>
          <p:nvPr/>
        </p:nvSpPr>
        <p:spPr bwMode="auto">
          <a:xfrm>
            <a:off x="1547813" y="3284538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pulci - stovky</a:t>
            </a:r>
          </a:p>
        </p:txBody>
      </p:sp>
      <p:pic>
        <p:nvPicPr>
          <p:cNvPr id="13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32588" y="1268413"/>
            <a:ext cx="1535112" cy="9763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Elipsa 13"/>
          <p:cNvSpPr/>
          <p:nvPr/>
        </p:nvSpPr>
        <p:spPr>
          <a:xfrm>
            <a:off x="6372225" y="1700213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3635375" y="3357563"/>
            <a:ext cx="144463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067175" y="3789363"/>
            <a:ext cx="144463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7109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875" y="1074738"/>
            <a:ext cx="8170863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1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Jenerálka - výskyt obojživelníků 2014</a:t>
            </a:r>
          </a:p>
        </p:txBody>
      </p:sp>
      <p:sp>
        <p:nvSpPr>
          <p:cNvPr id="47112" name="TextovéPole 12"/>
          <p:cNvSpPr txBox="1">
            <a:spLocks noChangeArrowheads="1"/>
          </p:cNvSpPr>
          <p:nvPr/>
        </p:nvSpPr>
        <p:spPr bwMode="auto">
          <a:xfrm>
            <a:off x="1763713" y="3284538"/>
            <a:ext cx="1928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Skokan štíhlý</a:t>
            </a:r>
          </a:p>
          <a:p>
            <a:r>
              <a:rPr lang="cs-CZ">
                <a:solidFill>
                  <a:schemeClr val="bg1"/>
                </a:solidFill>
              </a:rPr>
              <a:t>pulci - tisíce</a:t>
            </a:r>
          </a:p>
        </p:txBody>
      </p:sp>
      <p:sp>
        <p:nvSpPr>
          <p:cNvPr id="47113" name="TextovéPole 15"/>
          <p:cNvSpPr txBox="1">
            <a:spLocks noChangeArrowheads="1"/>
          </p:cNvSpPr>
          <p:nvPr/>
        </p:nvSpPr>
        <p:spPr bwMode="auto">
          <a:xfrm>
            <a:off x="2987675" y="4797425"/>
            <a:ext cx="1557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štíhlý</a:t>
            </a:r>
          </a:p>
          <a:p>
            <a:r>
              <a:rPr lang="cs-CZ">
                <a:solidFill>
                  <a:schemeClr val="bg1"/>
                </a:solidFill>
              </a:rPr>
              <a:t>3 snůšky</a:t>
            </a:r>
          </a:p>
        </p:txBody>
      </p:sp>
      <p:sp>
        <p:nvSpPr>
          <p:cNvPr id="47114" name="TextovéPole 16"/>
          <p:cNvSpPr txBox="1">
            <a:spLocks noChangeArrowheads="1"/>
          </p:cNvSpPr>
          <p:nvPr/>
        </p:nvSpPr>
        <p:spPr bwMode="auto">
          <a:xfrm>
            <a:off x="4140200" y="3716338"/>
            <a:ext cx="15573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štíhlý</a:t>
            </a:r>
          </a:p>
          <a:p>
            <a:r>
              <a:rPr lang="cs-CZ">
                <a:solidFill>
                  <a:schemeClr val="bg1"/>
                </a:solidFill>
              </a:rPr>
              <a:t>1 snůška</a:t>
            </a:r>
          </a:p>
        </p:txBody>
      </p:sp>
      <p:pic>
        <p:nvPicPr>
          <p:cNvPr id="15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rcRect l="4668" r="6208"/>
          <a:stretch>
            <a:fillRect/>
          </a:stretch>
        </p:blipFill>
        <p:spPr bwMode="auto">
          <a:xfrm>
            <a:off x="6875463" y="1268413"/>
            <a:ext cx="1368425" cy="9763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rcRect l="35538" t="29492" r="23837" b="26270"/>
          <a:stretch>
            <a:fillRect/>
          </a:stretch>
        </p:blipFill>
        <p:spPr bwMode="auto">
          <a:xfrm>
            <a:off x="6875463" y="2349500"/>
            <a:ext cx="1392237" cy="10080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lipsa 16"/>
          <p:cNvSpPr/>
          <p:nvPr/>
        </p:nvSpPr>
        <p:spPr>
          <a:xfrm>
            <a:off x="3635375" y="3141663"/>
            <a:ext cx="144463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516688" y="1700213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635375" y="3284538"/>
            <a:ext cx="144463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6516688" y="2781300"/>
            <a:ext cx="215900" cy="215900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4140200" y="4652963"/>
            <a:ext cx="144463" cy="144462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3995738" y="3716338"/>
            <a:ext cx="144462" cy="144462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3995738" y="3573463"/>
            <a:ext cx="144462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4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75463" y="3500438"/>
            <a:ext cx="1377950" cy="9763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Elipsa 24"/>
          <p:cNvSpPr/>
          <p:nvPr/>
        </p:nvSpPr>
        <p:spPr>
          <a:xfrm>
            <a:off x="6516688" y="3789363"/>
            <a:ext cx="215900" cy="2159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7126" name="TextovéPole 15"/>
          <p:cNvSpPr txBox="1">
            <a:spLocks noChangeArrowheads="1"/>
          </p:cNvSpPr>
          <p:nvPr/>
        </p:nvSpPr>
        <p:spPr bwMode="auto">
          <a:xfrm>
            <a:off x="1403350" y="278130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skřehotavý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48133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26 Botič revitalizace Fidlovačka 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288" y="1081088"/>
            <a:ext cx="8170862" cy="577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5" name="TextovéPole 6"/>
          <p:cNvSpPr txBox="1">
            <a:spLocks noChangeArrowheads="1"/>
          </p:cNvSpPr>
          <p:nvPr/>
        </p:nvSpPr>
        <p:spPr bwMode="auto">
          <a:xfrm>
            <a:off x="539750" y="1125538"/>
            <a:ext cx="45370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Jenerálka - výskyt obojživelníků 2015</a:t>
            </a:r>
          </a:p>
        </p:txBody>
      </p:sp>
      <p:sp>
        <p:nvSpPr>
          <p:cNvPr id="48136" name="TextovéPole 12"/>
          <p:cNvSpPr txBox="1">
            <a:spLocks noChangeArrowheads="1"/>
          </p:cNvSpPr>
          <p:nvPr/>
        </p:nvSpPr>
        <p:spPr bwMode="auto">
          <a:xfrm>
            <a:off x="1116013" y="2708275"/>
            <a:ext cx="23764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skřehotavý</a:t>
            </a:r>
          </a:p>
          <a:p>
            <a:r>
              <a:rPr lang="cs-CZ">
                <a:solidFill>
                  <a:schemeClr val="bg1"/>
                </a:solidFill>
              </a:rPr>
              <a:t>Ropucha obecná</a:t>
            </a:r>
          </a:p>
          <a:p>
            <a:r>
              <a:rPr lang="cs-CZ">
                <a:solidFill>
                  <a:schemeClr val="bg1"/>
                </a:solidFill>
              </a:rPr>
              <a:t>Skokan štíhlý</a:t>
            </a:r>
          </a:p>
          <a:p>
            <a:r>
              <a:rPr lang="cs-CZ">
                <a:solidFill>
                  <a:schemeClr val="bg1"/>
                </a:solidFill>
              </a:rPr>
              <a:t>pulci – tisíce</a:t>
            </a:r>
          </a:p>
          <a:p>
            <a:r>
              <a:rPr lang="cs-CZ">
                <a:solidFill>
                  <a:schemeClr val="bg1"/>
                </a:solidFill>
              </a:rPr>
              <a:t>Skokan hnědý snůšky 0,5 m2</a:t>
            </a:r>
          </a:p>
        </p:txBody>
      </p:sp>
      <p:sp>
        <p:nvSpPr>
          <p:cNvPr id="48137" name="TextovéPole 15"/>
          <p:cNvSpPr txBox="1">
            <a:spLocks noChangeArrowheads="1"/>
          </p:cNvSpPr>
          <p:nvPr/>
        </p:nvSpPr>
        <p:spPr bwMode="auto">
          <a:xfrm>
            <a:off x="2339975" y="4868863"/>
            <a:ext cx="3095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Ropucha obecná 3 ks</a:t>
            </a:r>
          </a:p>
          <a:p>
            <a:r>
              <a:rPr lang="cs-CZ">
                <a:solidFill>
                  <a:schemeClr val="bg1"/>
                </a:solidFill>
              </a:rPr>
              <a:t>Skokan štíhlý 1 ks, 1 snůška</a:t>
            </a:r>
          </a:p>
          <a:p>
            <a:r>
              <a:rPr lang="cs-CZ">
                <a:solidFill>
                  <a:schemeClr val="bg1"/>
                </a:solidFill>
              </a:rPr>
              <a:t>Skokan hnědý 2 ks</a:t>
            </a:r>
          </a:p>
        </p:txBody>
      </p:sp>
      <p:sp>
        <p:nvSpPr>
          <p:cNvPr id="48138" name="TextovéPole 16"/>
          <p:cNvSpPr txBox="1">
            <a:spLocks noChangeArrowheads="1"/>
          </p:cNvSpPr>
          <p:nvPr/>
        </p:nvSpPr>
        <p:spPr bwMode="auto">
          <a:xfrm>
            <a:off x="4211638" y="3573463"/>
            <a:ext cx="2133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Skokan skřehotavý</a:t>
            </a:r>
          </a:p>
          <a:p>
            <a:r>
              <a:rPr lang="cs-CZ">
                <a:solidFill>
                  <a:schemeClr val="bg1"/>
                </a:solidFill>
              </a:rPr>
              <a:t>Skokan hnědý 2 ks</a:t>
            </a:r>
          </a:p>
        </p:txBody>
      </p:sp>
      <p:pic>
        <p:nvPicPr>
          <p:cNvPr id="15" name="Picture 8" descr="26 Botič revitalizace Fidlovačka 01"/>
          <p:cNvPicPr>
            <a:picLocks noChangeAspect="1" noChangeArrowheads="1"/>
          </p:cNvPicPr>
          <p:nvPr/>
        </p:nvPicPr>
        <p:blipFill>
          <a:blip r:embed="rId5" cstate="print"/>
          <a:srcRect l="4668" r="6208"/>
          <a:stretch>
            <a:fillRect/>
          </a:stretch>
        </p:blipFill>
        <p:spPr bwMode="auto">
          <a:xfrm>
            <a:off x="6875463" y="1268413"/>
            <a:ext cx="1368425" cy="97631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 descr="26 Botič revitalizace Fidlovačka 01"/>
          <p:cNvPicPr>
            <a:picLocks noChangeAspect="1" noChangeArrowheads="1"/>
          </p:cNvPicPr>
          <p:nvPr/>
        </p:nvPicPr>
        <p:blipFill>
          <a:blip r:embed="rId6" cstate="print"/>
          <a:srcRect l="35538" t="29492" r="23837" b="26270"/>
          <a:stretch>
            <a:fillRect/>
          </a:stretch>
        </p:blipFill>
        <p:spPr bwMode="auto">
          <a:xfrm>
            <a:off x="6875463" y="2349500"/>
            <a:ext cx="1392237" cy="10080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lipsa 16"/>
          <p:cNvSpPr/>
          <p:nvPr/>
        </p:nvSpPr>
        <p:spPr>
          <a:xfrm>
            <a:off x="3635375" y="3141663"/>
            <a:ext cx="144463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516688" y="1700213"/>
            <a:ext cx="215900" cy="215900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635375" y="3284538"/>
            <a:ext cx="144463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6516688" y="2781300"/>
            <a:ext cx="215900" cy="215900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4140200" y="4652963"/>
            <a:ext cx="144463" cy="144462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3995738" y="3573463"/>
            <a:ext cx="144462" cy="1428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4" name="Picture 8" descr="26 Botič revitalizace Fidlovačka 0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75463" y="3429000"/>
            <a:ext cx="1377950" cy="9763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Elipsa 24"/>
          <p:cNvSpPr/>
          <p:nvPr/>
        </p:nvSpPr>
        <p:spPr>
          <a:xfrm>
            <a:off x="6516688" y="3789363"/>
            <a:ext cx="215900" cy="2159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6" name="Picture 8" descr="26 Botič revitalizace Fidlovačka 01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75463" y="4508500"/>
            <a:ext cx="1377950" cy="92233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Elipsa 26"/>
          <p:cNvSpPr/>
          <p:nvPr/>
        </p:nvSpPr>
        <p:spPr>
          <a:xfrm>
            <a:off x="6516688" y="4870450"/>
            <a:ext cx="215900" cy="215900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3635375" y="3573463"/>
            <a:ext cx="144463" cy="144462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3995738" y="3716338"/>
            <a:ext cx="144462" cy="144462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4140200" y="4364038"/>
            <a:ext cx="144463" cy="144462"/>
          </a:xfrm>
          <a:prstGeom prst="ellipse">
            <a:avLst/>
          </a:prstGeom>
          <a:solidFill>
            <a:srgbClr val="F2ED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4140200" y="4508500"/>
            <a:ext cx="144463" cy="144463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3635375" y="3429000"/>
            <a:ext cx="144463" cy="144463"/>
          </a:xfrm>
          <a:prstGeom prst="ellipse">
            <a:avLst/>
          </a:prstGeom>
          <a:solidFill>
            <a:srgbClr val="BC8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0" y="184467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Více o našich projektech</a:t>
            </a:r>
          </a:p>
          <a:p>
            <a:pPr algn="ctr"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WWW.</a:t>
            </a:r>
            <a:r>
              <a:rPr lang="cs-CZ" sz="2400">
                <a:solidFill>
                  <a:srgbClr val="0070C0"/>
                </a:solidFill>
              </a:rPr>
              <a:t>PRAHA</a:t>
            </a:r>
            <a:r>
              <a:rPr lang="cs-CZ" sz="2400">
                <a:solidFill>
                  <a:srgbClr val="92D050"/>
                </a:solidFill>
              </a:rPr>
              <a:t>-PRIRODA</a:t>
            </a:r>
            <a:r>
              <a:rPr lang="cs-CZ" sz="2400">
                <a:solidFill>
                  <a:schemeClr val="bg1"/>
                </a:solidFill>
              </a:rPr>
              <a:t>.CZ</a:t>
            </a:r>
          </a:p>
        </p:txBody>
      </p:sp>
      <p:sp>
        <p:nvSpPr>
          <p:cNvPr id="10752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752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0752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4"/>
          <p:cNvSpPr txBox="1">
            <a:spLocks noChangeArrowheads="1"/>
          </p:cNvSpPr>
          <p:nvPr/>
        </p:nvSpPr>
        <p:spPr bwMode="auto">
          <a:xfrm>
            <a:off x="0" y="371633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600" b="1">
                <a:solidFill>
                  <a:schemeClr val="bg1"/>
                </a:solidFill>
              </a:rPr>
              <a:t>DĚKUJI ZA POZORNOST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Zlatnice 1848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6150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Šárecký 1848 01"/>
          <p:cNvPicPr>
            <a:picLocks noChangeAspect="1" noChangeArrowheads="1"/>
          </p:cNvPicPr>
          <p:nvPr/>
        </p:nvPicPr>
        <p:blipFill>
          <a:blip r:embed="rId4" cstate="print"/>
          <a:srcRect l="3505" t="11182" r="3520" b="13672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Lokalita Zlatnice 1848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7174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Šárecký 1848 01"/>
          <p:cNvPicPr>
            <a:picLocks noChangeAspect="1" noChangeArrowheads="1"/>
          </p:cNvPicPr>
          <p:nvPr/>
        </p:nvPicPr>
        <p:blipFill>
          <a:blip r:embed="rId4" cstate="print"/>
          <a:srcRect l="3505" t="11182" r="3520" b="13672"/>
          <a:stretch>
            <a:fillRect/>
          </a:stretch>
        </p:blipFill>
        <p:spPr bwMode="auto">
          <a:xfrm>
            <a:off x="-36513" y="1628775"/>
            <a:ext cx="9144001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Freeform 14"/>
          <p:cNvSpPr>
            <a:spLocks/>
          </p:cNvSpPr>
          <p:nvPr/>
        </p:nvSpPr>
        <p:spPr bwMode="auto">
          <a:xfrm>
            <a:off x="34925" y="1628775"/>
            <a:ext cx="6408738" cy="5113338"/>
          </a:xfrm>
          <a:custGeom>
            <a:avLst/>
            <a:gdLst>
              <a:gd name="T0" fmla="*/ 0 w 4037"/>
              <a:gd name="T1" fmla="*/ 2147483647 h 3221"/>
              <a:gd name="T2" fmla="*/ 2147483647 w 4037"/>
              <a:gd name="T3" fmla="*/ 2147483647 h 3221"/>
              <a:gd name="T4" fmla="*/ 2147483647 w 4037"/>
              <a:gd name="T5" fmla="*/ 2147483647 h 3221"/>
              <a:gd name="T6" fmla="*/ 2147483647 w 4037"/>
              <a:gd name="T7" fmla="*/ 2147483647 h 3221"/>
              <a:gd name="T8" fmla="*/ 2147483647 w 4037"/>
              <a:gd name="T9" fmla="*/ 2147483647 h 3221"/>
              <a:gd name="T10" fmla="*/ 2147483647 w 4037"/>
              <a:gd name="T11" fmla="*/ 2147483647 h 3221"/>
              <a:gd name="T12" fmla="*/ 2147483647 w 4037"/>
              <a:gd name="T13" fmla="*/ 2147483647 h 3221"/>
              <a:gd name="T14" fmla="*/ 2147483647 w 4037"/>
              <a:gd name="T15" fmla="*/ 2147483647 h 3221"/>
              <a:gd name="T16" fmla="*/ 2147483647 w 4037"/>
              <a:gd name="T17" fmla="*/ 2147483647 h 3221"/>
              <a:gd name="T18" fmla="*/ 2147483647 w 4037"/>
              <a:gd name="T19" fmla="*/ 2147483647 h 3221"/>
              <a:gd name="T20" fmla="*/ 2147483647 w 4037"/>
              <a:gd name="T21" fmla="*/ 2147483647 h 3221"/>
              <a:gd name="T22" fmla="*/ 2147483647 w 4037"/>
              <a:gd name="T23" fmla="*/ 2147483647 h 3221"/>
              <a:gd name="T24" fmla="*/ 2147483647 w 4037"/>
              <a:gd name="T25" fmla="*/ 2147483647 h 3221"/>
              <a:gd name="T26" fmla="*/ 2147483647 w 4037"/>
              <a:gd name="T27" fmla="*/ 2147483647 h 3221"/>
              <a:gd name="T28" fmla="*/ 2147483647 w 4037"/>
              <a:gd name="T29" fmla="*/ 2147483647 h 3221"/>
              <a:gd name="T30" fmla="*/ 2147483647 w 4037"/>
              <a:gd name="T31" fmla="*/ 2147483647 h 3221"/>
              <a:gd name="T32" fmla="*/ 2147483647 w 4037"/>
              <a:gd name="T33" fmla="*/ 2147483647 h 3221"/>
              <a:gd name="T34" fmla="*/ 2147483647 w 4037"/>
              <a:gd name="T35" fmla="*/ 2147483647 h 3221"/>
              <a:gd name="T36" fmla="*/ 2147483647 w 4037"/>
              <a:gd name="T37" fmla="*/ 2147483647 h 3221"/>
              <a:gd name="T38" fmla="*/ 2147483647 w 4037"/>
              <a:gd name="T39" fmla="*/ 2147483647 h 3221"/>
              <a:gd name="T40" fmla="*/ 2147483647 w 4037"/>
              <a:gd name="T41" fmla="*/ 2147483647 h 3221"/>
              <a:gd name="T42" fmla="*/ 2147483647 w 4037"/>
              <a:gd name="T43" fmla="*/ 0 h 322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037"/>
              <a:gd name="T67" fmla="*/ 0 h 3221"/>
              <a:gd name="T68" fmla="*/ 4037 w 4037"/>
              <a:gd name="T69" fmla="*/ 3221 h 322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037" h="3221">
                <a:moveTo>
                  <a:pt x="0" y="3221"/>
                </a:moveTo>
                <a:lnTo>
                  <a:pt x="182" y="3130"/>
                </a:lnTo>
                <a:lnTo>
                  <a:pt x="590" y="3175"/>
                </a:lnTo>
                <a:lnTo>
                  <a:pt x="1180" y="2948"/>
                </a:lnTo>
                <a:lnTo>
                  <a:pt x="1361" y="2812"/>
                </a:lnTo>
                <a:lnTo>
                  <a:pt x="1633" y="2676"/>
                </a:lnTo>
                <a:lnTo>
                  <a:pt x="1815" y="2722"/>
                </a:lnTo>
                <a:lnTo>
                  <a:pt x="2314" y="2676"/>
                </a:lnTo>
                <a:lnTo>
                  <a:pt x="2631" y="2586"/>
                </a:lnTo>
                <a:lnTo>
                  <a:pt x="3221" y="2313"/>
                </a:lnTo>
                <a:lnTo>
                  <a:pt x="3266" y="2268"/>
                </a:lnTo>
                <a:lnTo>
                  <a:pt x="3221" y="1996"/>
                </a:lnTo>
                <a:lnTo>
                  <a:pt x="3221" y="1814"/>
                </a:lnTo>
                <a:lnTo>
                  <a:pt x="3085" y="1452"/>
                </a:lnTo>
                <a:lnTo>
                  <a:pt x="3130" y="1089"/>
                </a:lnTo>
                <a:lnTo>
                  <a:pt x="3266" y="907"/>
                </a:lnTo>
                <a:lnTo>
                  <a:pt x="3266" y="635"/>
                </a:lnTo>
                <a:lnTo>
                  <a:pt x="3402" y="499"/>
                </a:lnTo>
                <a:lnTo>
                  <a:pt x="3402" y="363"/>
                </a:lnTo>
                <a:lnTo>
                  <a:pt x="3629" y="227"/>
                </a:lnTo>
                <a:lnTo>
                  <a:pt x="3947" y="91"/>
                </a:lnTo>
                <a:lnTo>
                  <a:pt x="4037" y="0"/>
                </a:lnTo>
              </a:path>
            </a:pathLst>
          </a:custGeom>
          <a:noFill/>
          <a:ln w="222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177" name="Freeform 15"/>
          <p:cNvSpPr>
            <a:spLocks/>
          </p:cNvSpPr>
          <p:nvPr/>
        </p:nvSpPr>
        <p:spPr bwMode="auto">
          <a:xfrm>
            <a:off x="2916238" y="1700213"/>
            <a:ext cx="3743325" cy="4824412"/>
          </a:xfrm>
          <a:custGeom>
            <a:avLst/>
            <a:gdLst>
              <a:gd name="T0" fmla="*/ 0 w 2358"/>
              <a:gd name="T1" fmla="*/ 2147483647 h 3039"/>
              <a:gd name="T2" fmla="*/ 2147483647 w 2358"/>
              <a:gd name="T3" fmla="*/ 2147483647 h 3039"/>
              <a:gd name="T4" fmla="*/ 2147483647 w 2358"/>
              <a:gd name="T5" fmla="*/ 2147483647 h 3039"/>
              <a:gd name="T6" fmla="*/ 2147483647 w 2358"/>
              <a:gd name="T7" fmla="*/ 2147483647 h 3039"/>
              <a:gd name="T8" fmla="*/ 2147483647 w 2358"/>
              <a:gd name="T9" fmla="*/ 2147483647 h 3039"/>
              <a:gd name="T10" fmla="*/ 2147483647 w 2358"/>
              <a:gd name="T11" fmla="*/ 2147483647 h 3039"/>
              <a:gd name="T12" fmla="*/ 2147483647 w 2358"/>
              <a:gd name="T13" fmla="*/ 2147483647 h 3039"/>
              <a:gd name="T14" fmla="*/ 2147483647 w 2358"/>
              <a:gd name="T15" fmla="*/ 2147483647 h 3039"/>
              <a:gd name="T16" fmla="*/ 2147483647 w 2358"/>
              <a:gd name="T17" fmla="*/ 2147483647 h 3039"/>
              <a:gd name="T18" fmla="*/ 2147483647 w 2358"/>
              <a:gd name="T19" fmla="*/ 2147483647 h 3039"/>
              <a:gd name="T20" fmla="*/ 2147483647 w 2358"/>
              <a:gd name="T21" fmla="*/ 2147483647 h 3039"/>
              <a:gd name="T22" fmla="*/ 2147483647 w 2358"/>
              <a:gd name="T23" fmla="*/ 2147483647 h 3039"/>
              <a:gd name="T24" fmla="*/ 2147483647 w 2358"/>
              <a:gd name="T25" fmla="*/ 2147483647 h 3039"/>
              <a:gd name="T26" fmla="*/ 2147483647 w 2358"/>
              <a:gd name="T27" fmla="*/ 2147483647 h 3039"/>
              <a:gd name="T28" fmla="*/ 2147483647 w 2358"/>
              <a:gd name="T29" fmla="*/ 2147483647 h 3039"/>
              <a:gd name="T30" fmla="*/ 2147483647 w 2358"/>
              <a:gd name="T31" fmla="*/ 2147483647 h 3039"/>
              <a:gd name="T32" fmla="*/ 2147483647 w 2358"/>
              <a:gd name="T33" fmla="*/ 2147483647 h 3039"/>
              <a:gd name="T34" fmla="*/ 2147483647 w 2358"/>
              <a:gd name="T35" fmla="*/ 0 h 30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58"/>
              <a:gd name="T55" fmla="*/ 0 h 3039"/>
              <a:gd name="T56" fmla="*/ 2358 w 2358"/>
              <a:gd name="T57" fmla="*/ 3039 h 303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58" h="3039">
                <a:moveTo>
                  <a:pt x="0" y="2677"/>
                </a:moveTo>
                <a:lnTo>
                  <a:pt x="136" y="2767"/>
                </a:lnTo>
                <a:lnTo>
                  <a:pt x="317" y="2813"/>
                </a:lnTo>
                <a:lnTo>
                  <a:pt x="408" y="2813"/>
                </a:lnTo>
                <a:lnTo>
                  <a:pt x="952" y="3039"/>
                </a:lnTo>
                <a:lnTo>
                  <a:pt x="1497" y="2858"/>
                </a:lnTo>
                <a:lnTo>
                  <a:pt x="1633" y="2722"/>
                </a:lnTo>
                <a:lnTo>
                  <a:pt x="1814" y="2404"/>
                </a:lnTo>
                <a:lnTo>
                  <a:pt x="1905" y="1996"/>
                </a:lnTo>
                <a:lnTo>
                  <a:pt x="1723" y="1588"/>
                </a:lnTo>
                <a:lnTo>
                  <a:pt x="1723" y="1407"/>
                </a:lnTo>
                <a:lnTo>
                  <a:pt x="1542" y="771"/>
                </a:lnTo>
                <a:lnTo>
                  <a:pt x="1633" y="545"/>
                </a:lnTo>
                <a:lnTo>
                  <a:pt x="1769" y="409"/>
                </a:lnTo>
                <a:lnTo>
                  <a:pt x="1905" y="363"/>
                </a:lnTo>
                <a:lnTo>
                  <a:pt x="2177" y="227"/>
                </a:lnTo>
                <a:lnTo>
                  <a:pt x="2358" y="91"/>
                </a:lnTo>
                <a:lnTo>
                  <a:pt x="2313" y="0"/>
                </a:lnTo>
              </a:path>
            </a:pathLst>
          </a:custGeom>
          <a:noFill/>
          <a:ln w="222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</a:rPr>
              <a:t>Příklad přirozeného meandrování potoka v prostoru dnešní nádrže Džbán 1848</a:t>
            </a:r>
            <a:endParaRPr lang="cs-CZ" sz="2000" b="1">
              <a:solidFill>
                <a:schemeClr val="bg1"/>
              </a:solidFill>
            </a:endParaRP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8198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Šárecký 1848 02"/>
          <p:cNvPicPr>
            <a:picLocks noChangeAspect="1" noChangeArrowheads="1"/>
          </p:cNvPicPr>
          <p:nvPr/>
        </p:nvPicPr>
        <p:blipFill>
          <a:blip r:embed="rId4" cstate="print"/>
          <a:srcRect t="10883" b="9456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Meandrování toku zanesené v KN v okolí Liboce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9222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Šárecký 1848 04"/>
          <p:cNvPicPr>
            <a:picLocks noChangeAspect="1" noChangeArrowheads="1"/>
          </p:cNvPicPr>
          <p:nvPr/>
        </p:nvPicPr>
        <p:blipFill>
          <a:blip r:embed="rId4" cstate="print"/>
          <a:srcRect l="4189" t="18242" r="3520" b="7158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Freeform 9"/>
          <p:cNvSpPr>
            <a:spLocks/>
          </p:cNvSpPr>
          <p:nvPr/>
        </p:nvSpPr>
        <p:spPr bwMode="auto">
          <a:xfrm>
            <a:off x="3708400" y="3213100"/>
            <a:ext cx="1295400" cy="2520950"/>
          </a:xfrm>
          <a:custGeom>
            <a:avLst/>
            <a:gdLst>
              <a:gd name="T0" fmla="*/ 0 w 816"/>
              <a:gd name="T1" fmla="*/ 2147483647 h 1588"/>
              <a:gd name="T2" fmla="*/ 2147483647 w 816"/>
              <a:gd name="T3" fmla="*/ 2147483647 h 1588"/>
              <a:gd name="T4" fmla="*/ 2147483647 w 816"/>
              <a:gd name="T5" fmla="*/ 2147483647 h 1588"/>
              <a:gd name="T6" fmla="*/ 2147483647 w 816"/>
              <a:gd name="T7" fmla="*/ 2147483647 h 1588"/>
              <a:gd name="T8" fmla="*/ 2147483647 w 816"/>
              <a:gd name="T9" fmla="*/ 2147483647 h 1588"/>
              <a:gd name="T10" fmla="*/ 2147483647 w 816"/>
              <a:gd name="T11" fmla="*/ 2147483647 h 1588"/>
              <a:gd name="T12" fmla="*/ 2147483647 w 816"/>
              <a:gd name="T13" fmla="*/ 2147483647 h 1588"/>
              <a:gd name="T14" fmla="*/ 2147483647 w 816"/>
              <a:gd name="T15" fmla="*/ 2147483647 h 1588"/>
              <a:gd name="T16" fmla="*/ 2147483647 w 816"/>
              <a:gd name="T17" fmla="*/ 2147483647 h 1588"/>
              <a:gd name="T18" fmla="*/ 2147483647 w 816"/>
              <a:gd name="T19" fmla="*/ 2147483647 h 1588"/>
              <a:gd name="T20" fmla="*/ 2147483647 w 816"/>
              <a:gd name="T21" fmla="*/ 2147483647 h 1588"/>
              <a:gd name="T22" fmla="*/ 2147483647 w 816"/>
              <a:gd name="T23" fmla="*/ 2147483647 h 1588"/>
              <a:gd name="T24" fmla="*/ 2147483647 w 816"/>
              <a:gd name="T25" fmla="*/ 2147483647 h 1588"/>
              <a:gd name="T26" fmla="*/ 2147483647 w 816"/>
              <a:gd name="T27" fmla="*/ 2147483647 h 1588"/>
              <a:gd name="T28" fmla="*/ 2147483647 w 816"/>
              <a:gd name="T29" fmla="*/ 2147483647 h 1588"/>
              <a:gd name="T30" fmla="*/ 2147483647 w 816"/>
              <a:gd name="T31" fmla="*/ 2147483647 h 1588"/>
              <a:gd name="T32" fmla="*/ 2147483647 w 816"/>
              <a:gd name="T33" fmla="*/ 2147483647 h 1588"/>
              <a:gd name="T34" fmla="*/ 2147483647 w 816"/>
              <a:gd name="T35" fmla="*/ 2147483647 h 1588"/>
              <a:gd name="T36" fmla="*/ 2147483647 w 816"/>
              <a:gd name="T37" fmla="*/ 2147483647 h 1588"/>
              <a:gd name="T38" fmla="*/ 2147483647 w 816"/>
              <a:gd name="T39" fmla="*/ 2147483647 h 1588"/>
              <a:gd name="T40" fmla="*/ 2147483647 w 816"/>
              <a:gd name="T41" fmla="*/ 2147483647 h 1588"/>
              <a:gd name="T42" fmla="*/ 2147483647 w 816"/>
              <a:gd name="T43" fmla="*/ 0 h 158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16"/>
              <a:gd name="T67" fmla="*/ 0 h 1588"/>
              <a:gd name="T68" fmla="*/ 816 w 816"/>
              <a:gd name="T69" fmla="*/ 1588 h 158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16" h="1588">
                <a:moveTo>
                  <a:pt x="0" y="1588"/>
                </a:moveTo>
                <a:lnTo>
                  <a:pt x="45" y="1315"/>
                </a:lnTo>
                <a:lnTo>
                  <a:pt x="136" y="1225"/>
                </a:lnTo>
                <a:lnTo>
                  <a:pt x="136" y="1179"/>
                </a:lnTo>
                <a:lnTo>
                  <a:pt x="181" y="1134"/>
                </a:lnTo>
                <a:lnTo>
                  <a:pt x="226" y="1179"/>
                </a:lnTo>
                <a:lnTo>
                  <a:pt x="272" y="1134"/>
                </a:lnTo>
                <a:lnTo>
                  <a:pt x="272" y="1043"/>
                </a:lnTo>
                <a:lnTo>
                  <a:pt x="317" y="998"/>
                </a:lnTo>
                <a:lnTo>
                  <a:pt x="363" y="907"/>
                </a:lnTo>
                <a:lnTo>
                  <a:pt x="317" y="771"/>
                </a:lnTo>
                <a:lnTo>
                  <a:pt x="408" y="726"/>
                </a:lnTo>
                <a:lnTo>
                  <a:pt x="453" y="680"/>
                </a:lnTo>
                <a:lnTo>
                  <a:pt x="499" y="635"/>
                </a:lnTo>
                <a:lnTo>
                  <a:pt x="363" y="590"/>
                </a:lnTo>
                <a:lnTo>
                  <a:pt x="363" y="408"/>
                </a:lnTo>
                <a:lnTo>
                  <a:pt x="408" y="363"/>
                </a:lnTo>
                <a:lnTo>
                  <a:pt x="453" y="272"/>
                </a:lnTo>
                <a:lnTo>
                  <a:pt x="499" y="181"/>
                </a:lnTo>
                <a:lnTo>
                  <a:pt x="589" y="91"/>
                </a:lnTo>
                <a:lnTo>
                  <a:pt x="680" y="45"/>
                </a:lnTo>
                <a:lnTo>
                  <a:pt x="816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aha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446405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solidFill>
                  <a:schemeClr val="bg1"/>
                </a:solidFill>
              </a:rPr>
              <a:t>Základní charakteristiky revitalizací</a:t>
            </a: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Žežulka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nové koryto 197 m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25 m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nových tůních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plocha revitalizace 0,72 ha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cs-CZ">
                <a:solidFill>
                  <a:schemeClr val="bg1"/>
                </a:solidFill>
              </a:rPr>
              <a:t> 0,72 ha sekaných ploch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cs-CZ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cs-CZ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483225" y="188913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Odbor ochrany prostředí</a:t>
            </a:r>
          </a:p>
          <a:p>
            <a:pPr algn="r"/>
            <a:r>
              <a:rPr lang="cs-CZ">
                <a:solidFill>
                  <a:schemeClr val="bg1"/>
                </a:solidFill>
              </a:rPr>
              <a:t>Magistrát hl. m. Prahy</a:t>
            </a:r>
          </a:p>
        </p:txBody>
      </p:sp>
      <p:pic>
        <p:nvPicPr>
          <p:cNvPr id="10246" name="Picture 7" descr="Bez názvu 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-171450"/>
            <a:ext cx="23749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koryto_botic_rev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557338"/>
            <a:ext cx="3636963" cy="4608512"/>
          </a:xfrm>
          <a:prstGeom prst="rect">
            <a:avLst/>
          </a:prstGeom>
          <a:noFill/>
          <a:ln w="1587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842</Words>
  <Application>Microsoft Office PowerPoint</Application>
  <PresentationFormat>Předvádění na obrazovce (4:3)</PresentationFormat>
  <Paragraphs>230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</vt:vector>
  </TitlesOfParts>
  <Company>JKcompany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Janička</dc:creator>
  <cp:lastModifiedBy>user</cp:lastModifiedBy>
  <cp:revision>176</cp:revision>
  <dcterms:created xsi:type="dcterms:W3CDTF">2009-05-13T17:40:19Z</dcterms:created>
  <dcterms:modified xsi:type="dcterms:W3CDTF">2016-03-11T20:24:28Z</dcterms:modified>
</cp:coreProperties>
</file>